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6"/>
  </p:notesMasterIdLst>
  <p:handoutMasterIdLst>
    <p:handoutMasterId r:id="rId17"/>
  </p:handoutMasterIdLst>
  <p:sldIdLst>
    <p:sldId id="1497" r:id="rId5"/>
    <p:sldId id="257" r:id="rId6"/>
    <p:sldId id="1514" r:id="rId7"/>
    <p:sldId id="1500" r:id="rId8"/>
    <p:sldId id="1519" r:id="rId9"/>
    <p:sldId id="1520" r:id="rId10"/>
    <p:sldId id="1521" r:id="rId11"/>
    <p:sldId id="1499" r:id="rId12"/>
    <p:sldId id="1522" r:id="rId13"/>
    <p:sldId id="1523" r:id="rId14"/>
    <p:sldId id="15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9"/>
    <p:restoredTop sz="90058" autoAdjust="0"/>
  </p:normalViewPr>
  <p:slideViewPr>
    <p:cSldViewPr snapToGrid="0">
      <p:cViewPr>
        <p:scale>
          <a:sx n="63" d="100"/>
          <a:sy n="63" d="100"/>
        </p:scale>
        <p:origin x="-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Donations by Gift Type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Donations by Program and Gift Type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Max Individual Donation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Donations by Day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 by Program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Gift Amount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Donors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 Amount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Budget v.s. Actual by Program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KPI: Budget Attainment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Donations by Gift Type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Donations by Program and Gift Type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Max Individual Donation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Donations by Day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 by Program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Gift Amount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Donors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Donation Amount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Budget v.s. Actual by Program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KPI: Budget Attainment ($)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7/24/25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groups/me/reports/e0df0e89-43d5-47eb-8f03-2e6e0a1b7b52?pbi_source=PowerPoint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0df0e89-43d5-47eb-8f03-2e6e0a1b7b52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0df0e89-43d5-47eb-8f03-2e6e0a1b7b52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9" y="2801929"/>
            <a:ext cx="7776000" cy="1573123"/>
          </a:xfrm>
        </p:spPr>
        <p:txBody>
          <a:bodyPr>
            <a:normAutofit/>
          </a:bodyPr>
          <a:lstStyle/>
          <a:p>
            <a:r>
              <a:rPr lang="en-US" sz="4800" b="1" dirty="0"/>
              <a:t>Donation Analytics for June 2025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en-US" dirty="0"/>
              <a:t>Presented by Jamie Tian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55DBA0-577E-AD75-A55A-9A2435F0AE72}"/>
              </a:ext>
            </a:extLst>
          </p:cNvPr>
          <p:cNvSpPr txBox="1">
            <a:spLocks/>
          </p:cNvSpPr>
          <p:nvPr/>
        </p:nvSpPr>
        <p:spPr>
          <a:xfrm>
            <a:off x="1725645" y="1082188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2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E335F-3BBC-F1D1-024A-451EEB92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9852-2BA7-04EC-9A98-09761C00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8060944" cy="1386965"/>
          </a:xfrm>
        </p:spPr>
        <p:txBody>
          <a:bodyPr/>
          <a:lstStyle/>
          <a:p>
            <a:r>
              <a:rPr lang="en-US" b="1" dirty="0"/>
              <a:t>Dashboard Summary for June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542A-D4FF-EF93-67A5-87BF6CED9A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9320784" cy="3512152"/>
          </a:xfrm>
        </p:spPr>
        <p:txBody>
          <a:bodyPr>
            <a:normAutofit/>
          </a:bodyPr>
          <a:lstStyle/>
          <a:p>
            <a:r>
              <a:rPr lang="en-US" dirty="0"/>
              <a:t>Total donations, donor count, and average gift tracked clearly</a:t>
            </a:r>
          </a:p>
          <a:p>
            <a:r>
              <a:rPr lang="en-US" dirty="0"/>
              <a:t>Budget vs. Actual visual shows program large performance gaps</a:t>
            </a:r>
          </a:p>
          <a:p>
            <a:r>
              <a:rPr lang="en-US" dirty="0"/>
              <a:t>Online and stock gifts led in total contribution by type</a:t>
            </a:r>
          </a:p>
          <a:p>
            <a:r>
              <a:rPr lang="en-US" dirty="0"/>
              <a:t>Most donations concentrated around key giving days</a:t>
            </a:r>
          </a:p>
          <a:p>
            <a:r>
              <a:rPr lang="en-US" dirty="0"/>
              <a:t>Women's Recovery performed closest to budget target</a:t>
            </a:r>
          </a:p>
          <a:p>
            <a:r>
              <a:rPr lang="en-US" dirty="0"/>
              <a:t>Future Action: focus on high-performing channels and address underfunded programs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6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/>
          <a:lstStyle/>
          <a:p>
            <a:r>
              <a:rPr lang="en-US" dirty="0"/>
              <a:t>Embrace change. Lead the future.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otal Donations by Gift Type ($) ,Donations by Program and Gift Type ,Max Individual Donation ($) ,Total Donations by Day ,Total Donation by Program ($) ,Average Gift Amount ($) ,Total Donors ,Total Donation Amount ($) ,Budget v.s. Actual by Program ,KPI: Budget Attainment ($) ,tableEx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19" y="2028576"/>
            <a:ext cx="5793477" cy="3305312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ADE1D-A3F3-E1A5-5505-F3B2C5758771}"/>
              </a:ext>
            </a:extLst>
          </p:cNvPr>
          <p:cNvSpPr txBox="1"/>
          <p:nvPr/>
        </p:nvSpPr>
        <p:spPr>
          <a:xfrm>
            <a:off x="5212136" y="2233194"/>
            <a:ext cx="27430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/>
              <a:t>Donation Analytics for June 2025</a:t>
            </a:r>
            <a:endParaRPr lang="en-US" sz="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16FFE-6EC3-C68D-68D4-2FE1EAEDBE01}"/>
              </a:ext>
            </a:extLst>
          </p:cNvPr>
          <p:cNvSpPr txBox="1">
            <a:spLocks/>
          </p:cNvSpPr>
          <p:nvPr/>
        </p:nvSpPr>
        <p:spPr>
          <a:xfrm>
            <a:off x="859536" y="907302"/>
            <a:ext cx="4889886" cy="1386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4D136-4260-4BBF-D329-B2B5038EE4BA}"/>
              </a:ext>
            </a:extLst>
          </p:cNvPr>
          <p:cNvSpPr txBox="1">
            <a:spLocks/>
          </p:cNvSpPr>
          <p:nvPr/>
        </p:nvSpPr>
        <p:spPr>
          <a:xfrm>
            <a:off x="859536" y="2645385"/>
            <a:ext cx="4037583" cy="3305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This project summarizes June 2025 donations from individual gifts to planned commitments. It helps us track giving, compare results to goals, and use data to strengthen our fundraising and impact.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889886" cy="1386965"/>
          </a:xfrm>
        </p:spPr>
        <p:txBody>
          <a:bodyPr/>
          <a:lstStyle/>
          <a:p>
            <a:r>
              <a:rPr lang="en-US" dirty="0"/>
              <a:t>Data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Method: Manual Entry</a:t>
            </a:r>
          </a:p>
          <a:p>
            <a:r>
              <a:rPr lang="en-US" dirty="0"/>
              <a:t>Raw donation log capturing each gift individually</a:t>
            </a:r>
          </a:p>
          <a:p>
            <a:r>
              <a:rPr lang="en-US" dirty="0"/>
              <a:t>Fields: donor, amount, gift type, program, date</a:t>
            </a:r>
          </a:p>
          <a:p>
            <a:r>
              <a:rPr lang="en-US" dirty="0"/>
              <a:t>Includes reconciliation status (Yes/No)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8AE979D-2483-9852-EA98-D39DA2682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116757"/>
              </p:ext>
            </p:extLst>
          </p:nvPr>
        </p:nvGraphicFramePr>
        <p:xfrm>
          <a:off x="6096001" y="568960"/>
          <a:ext cx="5236464" cy="576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051300" imgH="5918200" progId="Excel.Sheet.12">
                  <p:embed/>
                </p:oleObj>
              </mc:Choice>
              <mc:Fallback>
                <p:oleObj name="Worksheet" r:id="rId2" imgW="4051300" imgH="591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1" y="568960"/>
                        <a:ext cx="5236464" cy="576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dirty="0"/>
              <a:t>- Standardized version of the Manual Entry sheet</a:t>
            </a:r>
          </a:p>
          <a:p>
            <a:r>
              <a:rPr lang="en-US" dirty="0"/>
              <a:t>- Adds “Reconciled Label” for easier filtering</a:t>
            </a:r>
          </a:p>
          <a:p>
            <a:r>
              <a:rPr lang="en-US" dirty="0"/>
              <a:t>- Ready for analysis, dashboards, and reporting</a:t>
            </a:r>
          </a:p>
          <a:p>
            <a:r>
              <a:rPr lang="en-US" dirty="0"/>
              <a:t>- Used as the core data source in Power BI</a:t>
            </a:r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625" y="862357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B84C-EEAA-A01B-C787-54F34D0A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E76-EA2E-D07E-1465-30632082C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889886" cy="1386965"/>
          </a:xfrm>
        </p:spPr>
        <p:txBody>
          <a:bodyPr/>
          <a:lstStyle/>
          <a:p>
            <a:r>
              <a:rPr lang="en-US" dirty="0"/>
              <a:t>Budget vs Actual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BA29-6E99-1AC9-5251-7937F593C5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889886" cy="3512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Shows program-level budgets vs actual donations</a:t>
            </a:r>
          </a:p>
          <a:p>
            <a:r>
              <a:rPr lang="en-US" dirty="0"/>
              <a:t>Includes dollar and percentage variances</a:t>
            </a:r>
          </a:p>
          <a:p>
            <a:r>
              <a:rPr lang="en-US" dirty="0"/>
              <a:t>Highlights over- and under-performing areas</a:t>
            </a:r>
          </a:p>
          <a:p>
            <a:r>
              <a:rPr lang="en-US" dirty="0"/>
              <a:t>Ideal for KPI tracking and performance reviews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896511-6946-EADC-B964-BB2FD162B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73602"/>
              </p:ext>
            </p:extLst>
          </p:nvPr>
        </p:nvGraphicFramePr>
        <p:xfrm>
          <a:off x="6096000" y="1845945"/>
          <a:ext cx="4889888" cy="26447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0316">
                  <a:extLst>
                    <a:ext uri="{9D8B030D-6E8A-4147-A177-3AD203B41FA5}">
                      <a16:colId xmlns:a16="http://schemas.microsoft.com/office/drawing/2014/main" val="1332381000"/>
                    </a:ext>
                  </a:extLst>
                </a:gridCol>
                <a:gridCol w="950316">
                  <a:extLst>
                    <a:ext uri="{9D8B030D-6E8A-4147-A177-3AD203B41FA5}">
                      <a16:colId xmlns:a16="http://schemas.microsoft.com/office/drawing/2014/main" val="3766709359"/>
                    </a:ext>
                  </a:extLst>
                </a:gridCol>
                <a:gridCol w="950316">
                  <a:extLst>
                    <a:ext uri="{9D8B030D-6E8A-4147-A177-3AD203B41FA5}">
                      <a16:colId xmlns:a16="http://schemas.microsoft.com/office/drawing/2014/main" val="2944811162"/>
                    </a:ext>
                  </a:extLst>
                </a:gridCol>
                <a:gridCol w="1088624">
                  <a:extLst>
                    <a:ext uri="{9D8B030D-6E8A-4147-A177-3AD203B41FA5}">
                      <a16:colId xmlns:a16="http://schemas.microsoft.com/office/drawing/2014/main" val="123774840"/>
                    </a:ext>
                  </a:extLst>
                </a:gridCol>
                <a:gridCol w="950316">
                  <a:extLst>
                    <a:ext uri="{9D8B030D-6E8A-4147-A177-3AD203B41FA5}">
                      <a16:colId xmlns:a16="http://schemas.microsoft.com/office/drawing/2014/main" val="713503629"/>
                    </a:ext>
                  </a:extLst>
                </a:gridCol>
              </a:tblGrid>
              <a:tr h="856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Program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June Budget ($)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June Actual ($)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Variance ($)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Variance (%)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19306270"/>
                  </a:ext>
                </a:extLst>
              </a:tr>
              <a:tr h="576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Recovery Program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29935.36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-105064.64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1772389"/>
                  </a:ext>
                </a:extLst>
              </a:tr>
              <a:tr h="318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Shelter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48293.21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-76706.79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7130518"/>
                  </a:ext>
                </a:extLst>
              </a:tr>
              <a:tr h="576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Women's Recovery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112890.2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-2109.80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4425586"/>
                  </a:ext>
                </a:extLst>
              </a:tr>
              <a:tr h="318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90896.92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-84103.08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967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4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BBFD-30FB-89B2-0735-90170B16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81D7-1CC2-3EE0-4B4E-AFEC97A4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889886" cy="1386965"/>
          </a:xfrm>
        </p:spPr>
        <p:txBody>
          <a:bodyPr/>
          <a:lstStyle/>
          <a:p>
            <a:r>
              <a:rPr lang="en-US" dirty="0"/>
              <a:t>Planned Giving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D7B7F-2D57-34EC-51E9-8DFE242C9A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889886" cy="35121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Tracks future donation commitments (e.g., bequests, IRAs)</a:t>
            </a:r>
          </a:p>
          <a:p>
            <a:r>
              <a:rPr lang="en-US" dirty="0"/>
              <a:t>Includes donor, value, dates, and program designation</a:t>
            </a:r>
          </a:p>
          <a:p>
            <a:r>
              <a:rPr lang="en-US" dirty="0"/>
              <a:t>Helps with long-term financial forecasting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DED710-553C-CFBB-8514-342620C95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86059"/>
              </p:ext>
            </p:extLst>
          </p:nvPr>
        </p:nvGraphicFramePr>
        <p:xfrm>
          <a:off x="6096000" y="2231707"/>
          <a:ext cx="4711700" cy="23945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312949485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293182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49511561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8373886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180835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9598817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363734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Donor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Gift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Commitment 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Estimated Value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Expected Receipt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Program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81530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Evelyn Parker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Bequest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02/20/2025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02/20/2026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Recovery Program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344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Michael Chen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IRA Rollover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04/15/2025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04/15/2025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Shelter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Received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805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Sophia Sanchez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Charitable Remainder Unitrust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06/05/2025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06/05/2025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Women's Recovery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9363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William Turner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06/18/2025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06/18/2025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Received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4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5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C69F9-3514-EA74-2FA5-7EEDB63E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0551-9FD5-17C6-7E33-8F1CBEE2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8060944" cy="1386965"/>
          </a:xfrm>
        </p:spPr>
        <p:txBody>
          <a:bodyPr/>
          <a:lstStyle/>
          <a:p>
            <a:r>
              <a:rPr lang="en-US" b="1" dirty="0"/>
              <a:t>Pivot Tables (Programs &amp; Gift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C052-CE90-0508-95EA-69ED4AD32E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889886" cy="3512152"/>
          </a:xfrm>
        </p:spPr>
        <p:txBody>
          <a:bodyPr/>
          <a:lstStyle/>
          <a:p>
            <a:r>
              <a:rPr lang="en-US" dirty="0"/>
              <a:t>Donation totals grouped by program and gift type</a:t>
            </a:r>
          </a:p>
          <a:p>
            <a:r>
              <a:rPr lang="en-US" dirty="0"/>
              <a:t>Quick insights into where funding is coming from</a:t>
            </a:r>
          </a:p>
          <a:p>
            <a:r>
              <a:rPr lang="en-US" dirty="0"/>
              <a:t>Useful for trend spotting and donor behavior analysis</a:t>
            </a:r>
          </a:p>
          <a:p>
            <a:r>
              <a:rPr lang="en-US" dirty="0"/>
              <a:t>Supports visual slices and filters in dashboards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84F35D-E7F1-5E15-D01E-1775C81D6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00057"/>
              </p:ext>
            </p:extLst>
          </p:nvPr>
        </p:nvGraphicFramePr>
        <p:xfrm>
          <a:off x="6442580" y="2294267"/>
          <a:ext cx="3656460" cy="17900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81254">
                  <a:extLst>
                    <a:ext uri="{9D8B030D-6E8A-4147-A177-3AD203B41FA5}">
                      <a16:colId xmlns:a16="http://schemas.microsoft.com/office/drawing/2014/main" val="2417804857"/>
                    </a:ext>
                  </a:extLst>
                </a:gridCol>
                <a:gridCol w="1675206">
                  <a:extLst>
                    <a:ext uri="{9D8B030D-6E8A-4147-A177-3AD203B41FA5}">
                      <a16:colId xmlns:a16="http://schemas.microsoft.com/office/drawing/2014/main" val="664693050"/>
                    </a:ext>
                  </a:extLst>
                </a:gridCol>
              </a:tblGrid>
              <a:tr h="38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Program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Amount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2819589"/>
                  </a:ext>
                </a:extLst>
              </a:tr>
              <a:tr h="21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90896.92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345928"/>
                  </a:ext>
                </a:extLst>
              </a:tr>
              <a:tr h="38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Recovery Program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29935.36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1819"/>
                  </a:ext>
                </a:extLst>
              </a:tr>
              <a:tr h="21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Shelter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48293.21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712133"/>
                  </a:ext>
                </a:extLst>
              </a:tr>
              <a:tr h="38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Women's Recovery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112890.20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485378"/>
                  </a:ext>
                </a:extLst>
              </a:tr>
              <a:tr h="21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282015.69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32616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62B20B-6C02-F36B-7E1D-29A9F1049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0126"/>
              </p:ext>
            </p:extLst>
          </p:nvPr>
        </p:nvGraphicFramePr>
        <p:xfrm>
          <a:off x="6442580" y="4409439"/>
          <a:ext cx="3656460" cy="17900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0220">
                  <a:extLst>
                    <a:ext uri="{9D8B030D-6E8A-4147-A177-3AD203B41FA5}">
                      <a16:colId xmlns:a16="http://schemas.microsoft.com/office/drawing/2014/main" val="842815646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1841535151"/>
                    </a:ext>
                  </a:extLst>
                </a:gridCol>
              </a:tblGrid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Gift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 of Amount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8235671"/>
                  </a:ext>
                </a:extLst>
              </a:tr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71724.13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8178410"/>
                  </a:ext>
                </a:extLst>
              </a:tr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IRA Rollover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45478.15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300787"/>
                  </a:ext>
                </a:extLst>
              </a:tr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Online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91234.93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6087859"/>
                  </a:ext>
                </a:extLst>
              </a:tr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73578.48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8357307"/>
                  </a:ext>
                </a:extLst>
              </a:tr>
              <a:tr h="298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282015.69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1286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93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125" y="990600"/>
            <a:ext cx="9145588" cy="3630613"/>
          </a:xfrm>
        </p:spPr>
        <p:txBody>
          <a:bodyPr anchor="b"/>
          <a:lstStyle/>
          <a:p>
            <a:r>
              <a:rPr lang="en-US" dirty="0"/>
              <a:t>Power bi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otal Donations by Gift Type ($) ,Donations by Program and Gift Type ,Max Individual Donation ($) ,Total Donations by Day ,Total Donation by Program ($) ,Average Gift Amount ($) ,Total Donors ,Total Donation Amount ($) ,Budget v.s. Actual by Program ,KPI: Budget Attainment ($) ,tableEx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CA9E7-385A-BDE9-0D6F-2B29E3B32F0B}"/>
              </a:ext>
            </a:extLst>
          </p:cNvPr>
          <p:cNvSpPr txBox="1"/>
          <p:nvPr/>
        </p:nvSpPr>
        <p:spPr>
          <a:xfrm>
            <a:off x="497896" y="424714"/>
            <a:ext cx="389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Donation Analytics for June 2025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</TotalTime>
  <Words>630</Words>
  <Application>Microsoft Macintosh PowerPoint</Application>
  <PresentationFormat>Widescreen</PresentationFormat>
  <Paragraphs>204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Lora</vt:lpstr>
      <vt:lpstr>Playfair Display Black</vt:lpstr>
      <vt:lpstr>Poppins Light</vt:lpstr>
      <vt:lpstr>Gradient Circle</vt:lpstr>
      <vt:lpstr>Microsoft Excel Worksheet</vt:lpstr>
      <vt:lpstr>Donation Analytics for June 2025</vt:lpstr>
      <vt:lpstr>Page 1</vt:lpstr>
      <vt:lpstr>Data creation</vt:lpstr>
      <vt:lpstr>Data cleaning</vt:lpstr>
      <vt:lpstr>Budget vs Actual</vt:lpstr>
      <vt:lpstr>Planned Giving</vt:lpstr>
      <vt:lpstr>Pivot Tables (Programs &amp; Gift Types)</vt:lpstr>
      <vt:lpstr>Power bi Visualization</vt:lpstr>
      <vt:lpstr>Page 1</vt:lpstr>
      <vt:lpstr>Dashboard Summary for June 2025</vt:lpstr>
      <vt:lpstr>Embrace change. Lead the future.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Tian, Jamie</cp:lastModifiedBy>
  <cp:revision>1</cp:revision>
  <dcterms:created xsi:type="dcterms:W3CDTF">2024-06-26T20:20:27Z</dcterms:created>
  <dcterms:modified xsi:type="dcterms:W3CDTF">2025-07-24T08:07:26Z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